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7" r:id="rId12"/>
    <p:sldId id="266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35" autoAdjust="0"/>
  </p:normalViewPr>
  <p:slideViewPr>
    <p:cSldViewPr>
      <p:cViewPr varScale="1">
        <p:scale>
          <a:sx n="74" d="100"/>
          <a:sy n="74" d="100"/>
        </p:scale>
        <p:origin x="-4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rafalgar%20square.pptx" TargetMode="External"/><Relationship Id="rId2" Type="http://schemas.openxmlformats.org/officeDocument/2006/relationships/hyperlink" Target="buckingham%20palace.ppt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tower-tower%20bridge.pptx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quizu.pptx" TargetMode="External"/><Relationship Id="rId2" Type="http://schemas.openxmlformats.org/officeDocument/2006/relationships/hyperlink" Target="parks.pptx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4;&#1090;&#1082;&#1088;&#1099;&#1090;&#1099;&#1081;%20&#1091;&#1088;&#1086;&#1082;.%205%20&#1082;&#1083;\&#1091;&#1088;&#1086;&#1082;\&#1072;&#1091;&#1076;&#1080;&#1086;\01%20&#1044;&#1086;&#1088;&#1086;&#1078;&#1082;&#1072;%201.wm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&#1054;&#1090;&#1082;&#1088;&#1099;&#1090;&#1099;&#1081;%20&#1091;&#1088;&#1086;&#1082;.%205%20&#1082;&#1083;\&#1091;&#1088;&#1086;&#1082;\&#1072;&#1091;&#1076;&#1080;&#1086;\02%20&#1044;&#1086;&#1088;&#1086;&#1078;&#1082;&#1072;%202.wm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Big%20Ben.pptx" TargetMode="External"/><Relationship Id="rId2" Type="http://schemas.openxmlformats.org/officeDocument/2006/relationships/hyperlink" Target="the%20Houses%20of%20Parliament.pptx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westminster%20Abbey.ppt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8062912" cy="3744416"/>
          </a:xfrm>
        </p:spPr>
        <p:txBody>
          <a:bodyPr>
            <a:noAutofit/>
          </a:bodyPr>
          <a:lstStyle/>
          <a:p>
            <a:r>
              <a:rPr lang="en-US" sz="8800" b="1" i="1" dirty="0" smtClean="0">
                <a:solidFill>
                  <a:srgbClr val="FFFF00"/>
                </a:solidFill>
                <a:latin typeface="Andalus" pitchFamily="18" charset="-78"/>
                <a:cs typeface="Andalus" pitchFamily="18" charset="-78"/>
              </a:rPr>
              <a:t>Busy spots in London</a:t>
            </a:r>
            <a:endParaRPr lang="ru-RU" sz="8800" b="1" i="1" dirty="0">
              <a:solidFill>
                <a:srgbClr val="FFFF00"/>
              </a:solidFill>
              <a:cs typeface="Andalus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688632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hlinkClick r:id="rId2" action="ppaction://hlinkpres?slideindex=1&amp;slidetitle="/>
              </a:rPr>
              <a:t>Buckingham Palace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 </a:t>
            </a:r>
            <a:r>
              <a:rPr lang="en-US" sz="6000" dirty="0" smtClean="0">
                <a:hlinkClick r:id="rId3" action="ppaction://hlinkpres?slideindex=1&amp;slidetitle="/>
              </a:rPr>
              <a:t>Trafalgar Square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en-US" sz="6000" dirty="0" smtClean="0">
                <a:hlinkClick r:id="rId4" action="ppaction://hlinkpres?slideindex=1&amp;slidetitle="/>
              </a:rPr>
              <a:t> The Tower of London </a:t>
            </a:r>
            <a:r>
              <a:rPr lang="ru-RU" sz="6000" dirty="0" smtClean="0"/>
              <a:t/>
            </a:r>
            <a:br>
              <a:rPr lang="ru-RU" sz="6000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4"/>
            <a:ext cx="871296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>
                <a:solidFill>
                  <a:srgbClr val="7030A0"/>
                </a:solidFill>
                <a:latin typeface="GungsuhChe" pitchFamily="49" charset="-127"/>
                <a:ea typeface="GungsuhChe" pitchFamily="49" charset="-127"/>
              </a:rPr>
              <a:t>Head and shoulders, knees and toes,</a:t>
            </a:r>
            <a:endParaRPr lang="ru-RU" sz="3600" b="1" i="1" dirty="0" smtClean="0">
              <a:solidFill>
                <a:srgbClr val="7030A0"/>
              </a:solidFill>
              <a:latin typeface="GungsuhChe" pitchFamily="49" charset="-127"/>
              <a:ea typeface="GungsuhChe" pitchFamily="49" charset="-127"/>
            </a:endParaRPr>
          </a:p>
          <a:p>
            <a:r>
              <a:rPr lang="en-US" sz="3600" b="1" i="1" dirty="0" smtClean="0">
                <a:solidFill>
                  <a:srgbClr val="7030A0"/>
                </a:solidFill>
                <a:latin typeface="GungsuhChe" pitchFamily="49" charset="-127"/>
                <a:ea typeface="GungsuhChe" pitchFamily="49" charset="-127"/>
              </a:rPr>
              <a:t>Knees and toes, </a:t>
            </a:r>
            <a:endParaRPr lang="ru-RU" sz="3600" b="1" i="1" dirty="0" smtClean="0">
              <a:solidFill>
                <a:srgbClr val="7030A0"/>
              </a:solidFill>
              <a:latin typeface="GungsuhChe" pitchFamily="49" charset="-127"/>
              <a:ea typeface="GungsuhChe" pitchFamily="49" charset="-127"/>
            </a:endParaRPr>
          </a:p>
          <a:p>
            <a:r>
              <a:rPr lang="en-US" sz="3600" b="1" i="1" dirty="0" smtClean="0">
                <a:solidFill>
                  <a:srgbClr val="7030A0"/>
                </a:solidFill>
                <a:latin typeface="GungsuhChe" pitchFamily="49" charset="-127"/>
                <a:ea typeface="GungsuhChe" pitchFamily="49" charset="-127"/>
              </a:rPr>
              <a:t>Head and shoulders, knees and toes,</a:t>
            </a:r>
            <a:endParaRPr lang="ru-RU" sz="3600" b="1" i="1" dirty="0" smtClean="0">
              <a:solidFill>
                <a:srgbClr val="7030A0"/>
              </a:solidFill>
              <a:latin typeface="GungsuhChe" pitchFamily="49" charset="-127"/>
              <a:ea typeface="GungsuhChe" pitchFamily="49" charset="-127"/>
            </a:endParaRPr>
          </a:p>
          <a:p>
            <a:r>
              <a:rPr lang="en-US" sz="3600" b="1" i="1" dirty="0" smtClean="0">
                <a:solidFill>
                  <a:srgbClr val="7030A0"/>
                </a:solidFill>
                <a:latin typeface="GungsuhChe" pitchFamily="49" charset="-127"/>
                <a:ea typeface="GungsuhChe" pitchFamily="49" charset="-127"/>
              </a:rPr>
              <a:t>Knees and toes!</a:t>
            </a:r>
            <a:endParaRPr lang="ru-RU" sz="3600" b="1" i="1" dirty="0" smtClean="0">
              <a:solidFill>
                <a:srgbClr val="7030A0"/>
              </a:solidFill>
              <a:latin typeface="GungsuhChe" pitchFamily="49" charset="-127"/>
              <a:ea typeface="GungsuhChe" pitchFamily="49" charset="-127"/>
            </a:endParaRPr>
          </a:p>
          <a:p>
            <a:r>
              <a:rPr lang="en-US" sz="3600" b="1" i="1" dirty="0" smtClean="0">
                <a:solidFill>
                  <a:srgbClr val="7030A0"/>
                </a:solidFill>
                <a:latin typeface="GungsuhChe" pitchFamily="49" charset="-127"/>
                <a:ea typeface="GungsuhChe" pitchFamily="49" charset="-127"/>
              </a:rPr>
              <a:t>And eyes, and ears, and mouth, </a:t>
            </a:r>
          </a:p>
          <a:p>
            <a:r>
              <a:rPr lang="en-US" sz="3600" b="1" i="1" dirty="0" smtClean="0">
                <a:solidFill>
                  <a:srgbClr val="7030A0"/>
                </a:solidFill>
                <a:latin typeface="GungsuhChe" pitchFamily="49" charset="-127"/>
                <a:ea typeface="GungsuhChe" pitchFamily="49" charset="-127"/>
              </a:rPr>
              <a:t>and nose!</a:t>
            </a:r>
            <a:endParaRPr lang="ru-RU" sz="3600" b="1" i="1" dirty="0" smtClean="0">
              <a:solidFill>
                <a:srgbClr val="7030A0"/>
              </a:solidFill>
              <a:latin typeface="GungsuhChe" pitchFamily="49" charset="-127"/>
              <a:ea typeface="GungsuhChe" pitchFamily="49" charset="-127"/>
            </a:endParaRPr>
          </a:p>
          <a:p>
            <a:r>
              <a:rPr lang="en-US" sz="3600" b="1" i="1" dirty="0" smtClean="0">
                <a:solidFill>
                  <a:srgbClr val="7030A0"/>
                </a:solidFill>
                <a:latin typeface="GungsuhChe" pitchFamily="49" charset="-127"/>
                <a:ea typeface="GungsuhChe" pitchFamily="49" charset="-127"/>
              </a:rPr>
              <a:t>Head and shoulders, knees and toes,</a:t>
            </a:r>
            <a:endParaRPr lang="ru-RU" sz="3600" b="1" i="1" dirty="0" smtClean="0">
              <a:solidFill>
                <a:srgbClr val="7030A0"/>
              </a:solidFill>
              <a:latin typeface="GungsuhChe" pitchFamily="49" charset="-127"/>
              <a:ea typeface="GungsuhChe" pitchFamily="49" charset="-127"/>
            </a:endParaRPr>
          </a:p>
          <a:p>
            <a:r>
              <a:rPr lang="en-US" sz="3600" b="1" i="1" dirty="0" smtClean="0">
                <a:solidFill>
                  <a:srgbClr val="7030A0"/>
                </a:solidFill>
                <a:latin typeface="GungsuhChe" pitchFamily="49" charset="-127"/>
                <a:ea typeface="GungsuhChe" pitchFamily="49" charset="-127"/>
              </a:rPr>
              <a:t>Knees and toes. </a:t>
            </a:r>
            <a:endParaRPr lang="ru-RU" sz="3600" b="1" i="1" dirty="0" smtClean="0">
              <a:solidFill>
                <a:srgbClr val="7030A0"/>
              </a:solidFill>
              <a:latin typeface="GungsuhChe" pitchFamily="49" charset="-127"/>
              <a:ea typeface="GungsuhChe" pitchFamily="49" charset="-127"/>
            </a:endParaRPr>
          </a:p>
          <a:p>
            <a:r>
              <a:rPr lang="en-US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5112568"/>
          </a:xfrm>
        </p:spPr>
        <p:txBody>
          <a:bodyPr>
            <a:noAutofit/>
          </a:bodyPr>
          <a:lstStyle/>
          <a:p>
            <a:pPr algn="ctr"/>
            <a:r>
              <a:rPr lang="en-US" sz="5400" dirty="0" smtClean="0">
                <a:hlinkClick r:id="rId2" action="ppaction://hlinkpres?slideindex=1&amp;slidetitle="/>
              </a:rPr>
              <a:t>Parks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en-US" sz="4800" dirty="0" smtClean="0">
                <a:hlinkClick r:id="rId3" action="ppaction://hlinkpres?slideindex=1&amp;slidetitle="/>
              </a:rPr>
              <a:t>Quiz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3" y="144463"/>
            <a:ext cx="4784727" cy="320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4196849" cy="314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Тауэр, Белая Башн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071810"/>
            <a:ext cx="5032414" cy="3655121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214290"/>
            <a:ext cx="4286248" cy="287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Match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dobe Caslon Pro Bold" pitchFamily="18" charset="0"/>
              </a:rPr>
              <a:t>Big	</a:t>
            </a:r>
            <a:endParaRPr lang="ru-RU" sz="2800" dirty="0" smtClean="0"/>
          </a:p>
          <a:p>
            <a:r>
              <a:rPr lang="en-US" sz="2800" dirty="0" smtClean="0">
                <a:latin typeface="Adobe Caslon Pro Bold" pitchFamily="18" charset="0"/>
              </a:rPr>
              <a:t>Trafalgar	</a:t>
            </a:r>
            <a:endParaRPr lang="ru-RU" sz="2800" dirty="0" smtClean="0"/>
          </a:p>
          <a:p>
            <a:r>
              <a:rPr lang="en-US" sz="2800" dirty="0" smtClean="0">
                <a:latin typeface="Adobe Caslon Pro Bold" pitchFamily="18" charset="0"/>
              </a:rPr>
              <a:t>Bloody</a:t>
            </a:r>
            <a:endParaRPr lang="ru-RU" sz="2800" dirty="0" smtClean="0"/>
          </a:p>
          <a:p>
            <a:r>
              <a:rPr lang="en-US" sz="2800" dirty="0" smtClean="0">
                <a:latin typeface="Adobe Caslon Pro Bold" pitchFamily="18" charset="0"/>
              </a:rPr>
              <a:t>White</a:t>
            </a:r>
            <a:endParaRPr lang="ru-RU" sz="2800" dirty="0" smtClean="0"/>
          </a:p>
          <a:p>
            <a:r>
              <a:rPr lang="en-US" sz="2800" dirty="0" smtClean="0">
                <a:latin typeface="Adobe Caslon Pro Bold" pitchFamily="18" charset="0"/>
              </a:rPr>
              <a:t>Tower</a:t>
            </a:r>
            <a:endParaRPr lang="ru-RU" sz="2800" dirty="0" smtClean="0"/>
          </a:p>
          <a:p>
            <a:r>
              <a:rPr lang="en-US" sz="2800" dirty="0" smtClean="0">
                <a:latin typeface="Adobe Caslon Pro Bold" pitchFamily="18" charset="0"/>
              </a:rPr>
              <a:t>Buckingham</a:t>
            </a:r>
            <a:endParaRPr lang="ru-RU" sz="2800" dirty="0" smtClean="0"/>
          </a:p>
          <a:p>
            <a:r>
              <a:rPr lang="en-US" sz="2800" dirty="0" smtClean="0">
                <a:latin typeface="Adobe Caslon Pro Bold" pitchFamily="18" charset="0"/>
              </a:rPr>
              <a:t>Westminster</a:t>
            </a:r>
            <a:endParaRPr lang="ru-RU" sz="2800" dirty="0" smtClean="0"/>
          </a:p>
          <a:p>
            <a:r>
              <a:rPr lang="en-US" sz="2800" dirty="0" smtClean="0">
                <a:latin typeface="Adobe Caslon Pro Bold" pitchFamily="18" charset="0"/>
              </a:rPr>
              <a:t>The Houses of 	</a:t>
            </a:r>
            <a:endParaRPr lang="ru-RU" sz="2800" dirty="0" smtClean="0"/>
          </a:p>
          <a:p>
            <a:r>
              <a:rPr lang="en-US" sz="2800" dirty="0" smtClean="0">
                <a:latin typeface="Adobe Caslon Pro Bold" pitchFamily="18" charset="0"/>
              </a:rPr>
              <a:t>The Tower of</a:t>
            </a:r>
            <a:endParaRPr lang="ru-RU" sz="2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dobe Caslon Pro Bold" pitchFamily="18" charset="0"/>
              </a:rPr>
              <a:t>Palace</a:t>
            </a:r>
          </a:p>
          <a:p>
            <a:r>
              <a:rPr lang="en-US" sz="2800" dirty="0" smtClean="0">
                <a:latin typeface="Adobe Caslon Pro Bold" pitchFamily="18" charset="0"/>
              </a:rPr>
              <a:t>Tower</a:t>
            </a:r>
          </a:p>
          <a:p>
            <a:r>
              <a:rPr lang="en-US" sz="2800" dirty="0" smtClean="0">
                <a:latin typeface="Adobe Caslon Pro Bold" pitchFamily="18" charset="0"/>
              </a:rPr>
              <a:t>London</a:t>
            </a:r>
          </a:p>
          <a:p>
            <a:r>
              <a:rPr lang="en-US" sz="2800" dirty="0" smtClean="0">
                <a:latin typeface="Adobe Caslon Pro Bold" pitchFamily="18" charset="0"/>
              </a:rPr>
              <a:t>Bridge</a:t>
            </a:r>
          </a:p>
          <a:p>
            <a:r>
              <a:rPr lang="en-US" sz="2800" dirty="0" smtClean="0">
                <a:latin typeface="Adobe Caslon Pro Bold" pitchFamily="18" charset="0"/>
              </a:rPr>
              <a:t>Ben</a:t>
            </a:r>
          </a:p>
          <a:p>
            <a:r>
              <a:rPr lang="en-US" sz="2800" dirty="0" smtClean="0">
                <a:latin typeface="Adobe Caslon Pro Bold" pitchFamily="18" charset="0"/>
              </a:rPr>
              <a:t>Square</a:t>
            </a:r>
          </a:p>
          <a:p>
            <a:r>
              <a:rPr lang="en-US" sz="2800" dirty="0" smtClean="0">
                <a:latin typeface="Adobe Caslon Pro Bold" pitchFamily="18" charset="0"/>
              </a:rPr>
              <a:t>Abbey</a:t>
            </a:r>
          </a:p>
          <a:p>
            <a:r>
              <a:rPr lang="en-US" sz="2800" dirty="0" smtClean="0">
                <a:latin typeface="Adobe Caslon Pro Bold" pitchFamily="18" charset="0"/>
              </a:rPr>
              <a:t>Tower</a:t>
            </a:r>
          </a:p>
          <a:p>
            <a:r>
              <a:rPr lang="en-US" sz="2800" dirty="0" smtClean="0">
                <a:latin typeface="Adobe Caslon Pro Bold" pitchFamily="18" charset="0"/>
              </a:rPr>
              <a:t>Parliament</a:t>
            </a:r>
            <a:endParaRPr lang="ru-RU" sz="28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000232" y="1928802"/>
            <a:ext cx="2857520" cy="2000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357422" y="2500306"/>
            <a:ext cx="2500330" cy="20002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285984" y="2428868"/>
            <a:ext cx="242889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143108" y="3571876"/>
            <a:ext cx="2857520" cy="1928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143108" y="3500438"/>
            <a:ext cx="3000396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 flipH="1" flipV="1">
            <a:off x="2821769" y="2178835"/>
            <a:ext cx="2500330" cy="214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3071802" y="5000636"/>
            <a:ext cx="1857388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286116" y="5500702"/>
            <a:ext cx="185738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rot="5400000" flipH="1" flipV="1">
            <a:off x="2500298" y="3571876"/>
            <a:ext cx="3071834" cy="17859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Homework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SB ex 4 p 111 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Project  “ Sight of Russia”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In London I’d like to visit …</a:t>
            </a:r>
          </a:p>
          <a:p>
            <a:pPr>
              <a:buNone/>
            </a:pPr>
            <a:endParaRPr lang="en-US" sz="3200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My favourite London’s sight is…  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House of Parliament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Big Ben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Westminster Abbey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Buckingham Palace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Trafalgar Square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Tower of London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Tower Bridge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2060"/>
                </a:solidFill>
              </a:rPr>
              <a:t>The lesson is over.</a:t>
            </a:r>
          </a:p>
          <a:p>
            <a:pPr>
              <a:buNone/>
            </a:pPr>
            <a:r>
              <a:rPr lang="en-US" sz="5400" b="1" dirty="0" smtClean="0">
                <a:solidFill>
                  <a:srgbClr val="002060"/>
                </a:solidFill>
              </a:rPr>
              <a:t>Good bye!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London Bridge is falling down,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Falling down, falling down.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London Bridge is falling down,</a:t>
            </a:r>
          </a:p>
          <a:p>
            <a:pPr>
              <a:buNone/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</a:rPr>
              <a:t>My fair lady!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01 Дорожка 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42910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3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457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Corbel" pitchFamily="34" charset="0"/>
              </a:rPr>
              <a:t>- </a:t>
            </a:r>
            <a:r>
              <a:rPr lang="en-US" sz="3600" b="1" dirty="0" smtClean="0">
                <a:latin typeface="Corbel" pitchFamily="34" charset="0"/>
              </a:rPr>
              <a:t>Is London a city or a town?</a:t>
            </a:r>
          </a:p>
          <a:p>
            <a:r>
              <a:rPr lang="en-US" sz="3600" b="1" dirty="0" smtClean="0">
                <a:latin typeface="Corbel" pitchFamily="34" charset="0"/>
              </a:rPr>
              <a:t>-</a:t>
            </a:r>
            <a:r>
              <a:rPr lang="ru-RU" sz="3600" b="1" dirty="0" smtClean="0">
                <a:latin typeface="Corbel" pitchFamily="34" charset="0"/>
              </a:rPr>
              <a:t> </a:t>
            </a:r>
            <a:r>
              <a:rPr lang="en-US" sz="3600" b="1" dirty="0" smtClean="0">
                <a:latin typeface="Corbel" pitchFamily="34" charset="0"/>
              </a:rPr>
              <a:t>Is it one of the biggest cities in the world?</a:t>
            </a:r>
          </a:p>
          <a:p>
            <a:r>
              <a:rPr lang="en-US" sz="3600" b="1" dirty="0" smtClean="0">
                <a:latin typeface="Corbel" pitchFamily="34" charset="0"/>
              </a:rPr>
              <a:t>- Is it beautiful?</a:t>
            </a:r>
          </a:p>
          <a:p>
            <a:r>
              <a:rPr lang="en-US" sz="3600" b="1" dirty="0" smtClean="0">
                <a:latin typeface="Corbel" pitchFamily="34" charset="0"/>
              </a:rPr>
              <a:t>- </a:t>
            </a:r>
            <a:r>
              <a:rPr lang="ru-RU" sz="3600" b="1" dirty="0" smtClean="0">
                <a:latin typeface="Corbel" pitchFamily="34" charset="0"/>
              </a:rPr>
              <a:t> </a:t>
            </a:r>
            <a:r>
              <a:rPr lang="en-US" sz="3600" b="1" dirty="0" smtClean="0">
                <a:latin typeface="Corbel" pitchFamily="34" charset="0"/>
              </a:rPr>
              <a:t>Do you want to visit   London?</a:t>
            </a:r>
            <a:endParaRPr lang="en-US" sz="3600" b="1" dirty="0">
              <a:latin typeface="Corbe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8229600" cy="8382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/>
              <a:t>Answer my questions:</a:t>
            </a:r>
            <a:br>
              <a:rPr lang="en-US" sz="5300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9" name="Содержимое 8" descr="DSCN1547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340768"/>
            <a:ext cx="4237037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6477000" y="304800"/>
            <a:ext cx="3581400" cy="19812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727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LONDON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048000" y="1882808"/>
            <a:ext cx="5638800" cy="4572000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/>
              <a:t>London is the capital of Great Britain, its political, economic and cultural centre. It is situated on the </a:t>
            </a:r>
            <a:r>
              <a:rPr lang="en-US" sz="2800" b="1" dirty="0" smtClean="0">
                <a:solidFill>
                  <a:srgbClr val="002060"/>
                </a:solidFill>
              </a:rPr>
              <a:t>river Thames</a:t>
            </a:r>
            <a:r>
              <a:rPr lang="en-US" sz="2800" b="1" dirty="0" smtClean="0"/>
              <a:t>. London is one of the largest cities in the world. It's population is more than 9 million people. London was founded more then twenty centuries ago.</a:t>
            </a:r>
            <a:endParaRPr lang="ru-RU" sz="2800" b="1" dirty="0"/>
          </a:p>
        </p:txBody>
      </p:sp>
      <p:pic>
        <p:nvPicPr>
          <p:cNvPr id="8" name="Picture 5" descr="Тем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945" y="2060848"/>
            <a:ext cx="3489619" cy="43204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4">
                <a:lumMod val="60000"/>
                <a:lumOff val="40000"/>
              </a:schemeClr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763284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</a:rPr>
              <a:t>Buckingham Palace</a:t>
            </a:r>
            <a:endParaRPr lang="ru-RU" sz="4400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</a:rPr>
              <a:t>Houses of Parliament</a:t>
            </a:r>
          </a:p>
          <a:p>
            <a:pPr algn="ctr">
              <a:buNone/>
            </a:pPr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</a:rPr>
              <a:t>  Big Ben</a:t>
            </a:r>
            <a:endParaRPr lang="en-US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</a:rPr>
              <a:t>  The Tower of London</a:t>
            </a:r>
            <a:endParaRPr lang="en-US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</a:rPr>
              <a:t> Westminster Abbey</a:t>
            </a:r>
            <a:endParaRPr lang="en-US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</a:rPr>
              <a:t> Tower Bridge</a:t>
            </a:r>
          </a:p>
          <a:p>
            <a:pPr algn="ctr">
              <a:buNone/>
            </a:pPr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</a:rPr>
              <a:t> Trafalgar Square</a:t>
            </a:r>
          </a:p>
          <a:p>
            <a:pPr algn="ctr">
              <a:buNone/>
            </a:pPr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</a:rPr>
              <a:t> Nelson Column</a:t>
            </a:r>
          </a:p>
          <a:p>
            <a:pPr algn="ctr">
              <a:buNone/>
            </a:pPr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</a:rPr>
              <a:t>Hyde Park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951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228184" y="5805264"/>
            <a:ext cx="216024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 map of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SB ex 1 p 111 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223448" cy="12194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Listen  and choose the correct word to complete gaps.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212976"/>
            <a:ext cx="820891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Answer the questions:</a:t>
            </a:r>
          </a:p>
          <a:p>
            <a:pPr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</a:rPr>
              <a:t> Where is Leicester Square?</a:t>
            </a:r>
          </a:p>
          <a:p>
            <a:pPr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</a:rPr>
              <a:t> What is it famous for?</a:t>
            </a:r>
          </a:p>
          <a:p>
            <a:pPr>
              <a:buFontTx/>
              <a:buChar char="-"/>
            </a:pPr>
            <a:r>
              <a:rPr lang="en-US" sz="3600" b="1" dirty="0" smtClean="0">
                <a:solidFill>
                  <a:srgbClr val="002060"/>
                </a:solidFill>
              </a:rPr>
              <a:t>What can you see there?</a:t>
            </a:r>
          </a:p>
          <a:p>
            <a:endParaRPr lang="ru-RU" dirty="0"/>
          </a:p>
        </p:txBody>
      </p:sp>
      <p:pic>
        <p:nvPicPr>
          <p:cNvPr id="6" name="02 Дорожка 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0628" y="235743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84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5112568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hlinkClick r:id="rId2" action="ppaction://hlinkpres?slideindex=1&amp;slidetitle="/>
              </a:rPr>
              <a:t>The Houses of Parliament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>
                <a:solidFill>
                  <a:srgbClr val="002060"/>
                </a:solidFill>
                <a:hlinkClick r:id="rId3" action="ppaction://hlinkpres?slideindex=1&amp;slidetitle="/>
              </a:rPr>
              <a:t>Big Ben</a:t>
            </a:r>
            <a:r>
              <a:rPr lang="en-US" sz="4800" dirty="0" smtClean="0">
                <a:solidFill>
                  <a:srgbClr val="002060"/>
                </a:solidFill>
              </a:rPr>
              <a:t/>
            </a:r>
            <a:br>
              <a:rPr lang="en-US" sz="4800" dirty="0" smtClean="0">
                <a:solidFill>
                  <a:srgbClr val="002060"/>
                </a:solidFill>
              </a:rPr>
            </a:br>
            <a:r>
              <a:rPr lang="en-US" sz="4800" dirty="0" smtClean="0">
                <a:solidFill>
                  <a:srgbClr val="002060"/>
                </a:solidFill>
              </a:rPr>
              <a:t/>
            </a:r>
            <a:br>
              <a:rPr lang="en-US" sz="4800" dirty="0" smtClean="0">
                <a:solidFill>
                  <a:srgbClr val="002060"/>
                </a:solidFill>
              </a:rPr>
            </a:br>
            <a:r>
              <a:rPr lang="en-US" sz="4800" dirty="0" smtClean="0"/>
              <a:t> </a:t>
            </a:r>
            <a:r>
              <a:rPr lang="en-US" sz="4800" dirty="0" smtClean="0">
                <a:hlinkClick r:id="rId4" action="ppaction://hlinkpres?slideindex=1&amp;slidetitle="/>
              </a:rPr>
              <a:t>Westminster Abbey</a:t>
            </a:r>
            <a:endParaRPr lang="ru-RU" sz="4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True or False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600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The Houses of Parliament consist of the Houses of Lords and the Houses of Commons. </a:t>
            </a:r>
          </a:p>
          <a:p>
            <a:r>
              <a:rPr lang="en-US" sz="3200" b="1" dirty="0" smtClean="0">
                <a:solidFill>
                  <a:srgbClr val="002060"/>
                </a:solidFill>
              </a:rPr>
              <a:t>It was built by Queen Elizabeth II.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 Big Ben is a symbol of Britain.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Clock Tower is 100 meters high.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en-US" sz="3200" b="1" dirty="0" smtClean="0">
                <a:solidFill>
                  <a:srgbClr val="002060"/>
                </a:solidFill>
              </a:rPr>
              <a:t>The coronation takes place at Westminster Abbey.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206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</TotalTime>
  <Words>347</Words>
  <Application>Microsoft Office PowerPoint</Application>
  <PresentationFormat>Экран (4:3)</PresentationFormat>
  <Paragraphs>80</Paragraphs>
  <Slides>17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Busy spots in London</vt:lpstr>
      <vt:lpstr>Слайд 2</vt:lpstr>
      <vt:lpstr>   Answer my questions:   </vt:lpstr>
      <vt:lpstr>LONDON</vt:lpstr>
      <vt:lpstr>Слайд 5</vt:lpstr>
      <vt:lpstr>Слайд 6</vt:lpstr>
      <vt:lpstr>SB ex 1 p 111 </vt:lpstr>
      <vt:lpstr>The Houses of Parliament   Big Ben   Westminster Abbey</vt:lpstr>
      <vt:lpstr>True or False</vt:lpstr>
      <vt:lpstr>Buckingham Palace   Trafalgar Square   The Tower of London  </vt:lpstr>
      <vt:lpstr>Слайд 11</vt:lpstr>
      <vt:lpstr>Parks  Quiz </vt:lpstr>
      <vt:lpstr>Слайд 13</vt:lpstr>
      <vt:lpstr>Match</vt:lpstr>
      <vt:lpstr>Homework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Busy spots in London</dc:title>
  <dc:creator>user</dc:creator>
  <cp:lastModifiedBy>user</cp:lastModifiedBy>
  <cp:revision>42</cp:revision>
  <dcterms:created xsi:type="dcterms:W3CDTF">2013-04-15T14:55:24Z</dcterms:created>
  <dcterms:modified xsi:type="dcterms:W3CDTF">2013-04-22T02:04:14Z</dcterms:modified>
</cp:coreProperties>
</file>