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1" r:id="rId2"/>
    <p:sldId id="281" r:id="rId3"/>
    <p:sldId id="284" r:id="rId4"/>
    <p:sldId id="282" r:id="rId5"/>
    <p:sldId id="272" r:id="rId6"/>
    <p:sldId id="287" r:id="rId7"/>
    <p:sldId id="275" r:id="rId8"/>
    <p:sldId id="286" r:id="rId9"/>
    <p:sldId id="278" r:id="rId10"/>
    <p:sldId id="288" r:id="rId11"/>
    <p:sldId id="26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A50021"/>
    <a:srgbClr val="660066"/>
    <a:srgbClr val="CC0066"/>
    <a:srgbClr val="0000FF"/>
    <a:srgbClr val="000099"/>
    <a:srgbClr val="990033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>
      <p:cViewPr>
        <p:scale>
          <a:sx n="70" d="100"/>
          <a:sy n="70" d="100"/>
        </p:scale>
        <p:origin x="-5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44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6897FCB-D70A-44C5-8653-72781B1F3FCF}" type="datetimeFigureOut">
              <a:rPr lang="ru-RU"/>
              <a:pPr>
                <a:defRPr/>
              </a:pPr>
              <a:t>15.04.2016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31953EC-9430-482E-9DE8-943CFD9DBD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6AB2A0E-ECCF-4B94-AB78-CF18CA371414}" type="datetimeFigureOut">
              <a:rPr lang="ru-RU"/>
              <a:pPr>
                <a:defRPr/>
              </a:pPr>
              <a:t>15.04.2016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8AF8593-DCCE-4878-9CE4-0CB1525007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CAA8A-9C2C-4CC8-9744-1064D9BC6E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20866-D63E-4848-BC85-252F39ED51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7561C-C3B1-4BA3-9A1D-41CCF833C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4D983-5AC5-4064-B548-DC97E6FBE6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0FAC1-D838-4485-AF51-033BF805DF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21636-CC41-4B95-905F-326A8230D0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A39A2-78A4-49ED-947A-40ADFE05C2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FC71C-7804-4032-A6BF-505AEEA81E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6E083-1A32-406A-B0A7-64692A0C3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AC2FC-B7A1-4D8D-8D90-B4D465E87E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6FF0B-BD4A-4DF5-AF14-3381FA8D0F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DDB6F-182A-4528-BEEC-09C5BF2239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D0BA8-4B0F-4AB8-A320-5163602D4D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F4F630B-5E2F-4530-9B8D-72A33B06AB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jpeg"/><Relationship Id="rId5" Type="http://schemas.openxmlformats.org/officeDocument/2006/relationships/image" Target="../media/image47.jpeg"/><Relationship Id="rId4" Type="http://schemas.openxmlformats.org/officeDocument/2006/relationships/image" Target="../media/image4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slide" Target="slide4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H:\&#1091;&#1088;&#1086;&#1082;%2015%20&#1072;&#1087;&#1088;&#1077;&#1083;&#1103;%202016\&#1086;&#1090;&#1082;&#1088;&#1099;&#1090;&#1099;&#1081;%20&#1091;&#1088;&#1086;&#1082;\Test%207.wav" TargetMode="Externa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slide" Target="slide2.xml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20.png"/><Relationship Id="rId7" Type="http://schemas.openxmlformats.org/officeDocument/2006/relationships/image" Target="../media/image2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10" Type="http://schemas.openxmlformats.org/officeDocument/2006/relationships/image" Target="../media/image27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slide" Target="slide2.xml"/><Relationship Id="rId2" Type="http://schemas.openxmlformats.org/officeDocument/2006/relationships/image" Target="../media/image28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http://websave.mediaring.ru/3fdfd93cbc2fa7801529885a43c6752b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229600" cy="47513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3B0D8D"/>
                </a:solidFill>
                <a:latin typeface="Verdana" pitchFamily="34" charset="0"/>
              </a:rPr>
              <a:t>Презентация к уроку английского языка в 4 классе</a:t>
            </a:r>
          </a:p>
          <a:p>
            <a:pPr algn="ctr" eaLnBrk="1" hangingPunct="1">
              <a:buFontTx/>
              <a:buNone/>
            </a:pPr>
            <a:r>
              <a:rPr lang="ru-RU" b="1" dirty="0" smtClean="0">
                <a:solidFill>
                  <a:srgbClr val="3B0D8D"/>
                </a:solidFill>
                <a:latin typeface="Verdana" pitchFamily="34" charset="0"/>
              </a:rPr>
              <a:t> по теме «</a:t>
            </a:r>
            <a:r>
              <a:rPr lang="en-US" b="1" dirty="0" smtClean="0">
                <a:solidFill>
                  <a:srgbClr val="3B0D8D"/>
                </a:solidFill>
                <a:latin typeface="Verdana" pitchFamily="34" charset="0"/>
              </a:rPr>
              <a:t>Past Simple</a:t>
            </a:r>
            <a:r>
              <a:rPr lang="ru-RU" b="1" dirty="0" smtClean="0">
                <a:solidFill>
                  <a:srgbClr val="3B0D8D"/>
                </a:solidFill>
                <a:latin typeface="Verdana" pitchFamily="34" charset="0"/>
              </a:rPr>
              <a:t>»</a:t>
            </a:r>
          </a:p>
          <a:p>
            <a:pPr algn="ctr" eaLnBrk="1" hangingPunct="1">
              <a:buFontTx/>
              <a:buNone/>
            </a:pPr>
            <a:endParaRPr lang="ru-RU" b="1" dirty="0" smtClean="0">
              <a:solidFill>
                <a:srgbClr val="3B0D8D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800" b="1" dirty="0" smtClean="0">
                <a:solidFill>
                  <a:srgbClr val="3B0D8D"/>
                </a:solidFill>
                <a:latin typeface="Verdana" pitchFamily="34" charset="0"/>
              </a:rPr>
              <a:t>Выполнена учителем английского языка МБОУ лицей № 4</a:t>
            </a:r>
          </a:p>
          <a:p>
            <a:pPr algn="ctr" eaLnBrk="1" hangingPunct="1">
              <a:buFontTx/>
              <a:buNone/>
            </a:pPr>
            <a:r>
              <a:rPr lang="ru-RU" sz="2800" b="1" dirty="0" smtClean="0">
                <a:solidFill>
                  <a:srgbClr val="3B0D8D"/>
                </a:solidFill>
                <a:latin typeface="Verdana" pitchFamily="34" charset="0"/>
              </a:rPr>
              <a:t>Фроловой Анной Васильевной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7200" dirty="0" smtClean="0">
                <a:solidFill>
                  <a:srgbClr val="800000"/>
                </a:solidFill>
              </a:rPr>
              <a:t>SB  ex 3, 5 p 119</a:t>
            </a:r>
            <a:endParaRPr lang="ru-RU" sz="7200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500188" y="2205038"/>
            <a:ext cx="7643812" cy="190023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9600" b="1" smtClean="0">
                <a:solidFill>
                  <a:srgbClr val="0000FF"/>
                </a:solidFill>
                <a:latin typeface="Comic Sans MS" pitchFamily="66" charset="0"/>
              </a:rPr>
              <a:t>Good Bye!</a:t>
            </a:r>
            <a:endParaRPr lang="ru-RU" sz="9600" b="1" smtClean="0">
              <a:solidFill>
                <a:srgbClr val="0000FF"/>
              </a:solidFill>
              <a:latin typeface="Comic Sans MS" pitchFamily="66" charset="0"/>
            </a:endParaRPr>
          </a:p>
        </p:txBody>
      </p:sp>
      <p:pic>
        <p:nvPicPr>
          <p:cNvPr id="2" name="Picture 10" descr="http://im7-tub-ru.yandex.net/i?id=229117871-3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3933825"/>
            <a:ext cx="319405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16" descr="http://im3-tub-ru.yandex.net/i?id=201786072-22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115888"/>
            <a:ext cx="2232025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0" descr="http://im5-tub-ru.yandex.net/i?id=82233901-29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5650" y="4581525"/>
            <a:ext cx="15430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22" descr="http://im5-tub-ru.yandex.net/i?id=231884804-17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938" y="3573463"/>
            <a:ext cx="14954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24" descr="http://im8-tub-ru.yandex.net/i?id=135072143-61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011863" y="620713"/>
            <a:ext cx="15430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857884" y="1500174"/>
            <a:ext cx="3000396" cy="20156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Vocabulary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 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857884" y="4071942"/>
            <a:ext cx="2952328" cy="2592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Grammar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251520" y="4149080"/>
            <a:ext cx="2736304" cy="252028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action="ppaction://hlinksldjump"/>
              </a:rPr>
              <a:t>Reading and writing</a:t>
            </a:r>
            <a:endParaRPr lang="ru-RU" sz="3200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467544" y="1484784"/>
            <a:ext cx="3168352" cy="201622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action="ppaction://hlinksldjump"/>
              </a:rPr>
              <a:t>Listening</a:t>
            </a:r>
            <a:endParaRPr lang="ru-RU" sz="32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sp>
        <p:nvSpPr>
          <p:cNvPr id="7" name="Улыбающееся лицо 6">
            <a:hlinkClick r:id="rId6" action="ppaction://hlinksldjump"/>
          </p:cNvPr>
          <p:cNvSpPr/>
          <p:nvPr/>
        </p:nvSpPr>
        <p:spPr>
          <a:xfrm>
            <a:off x="3214678" y="2857496"/>
            <a:ext cx="2520280" cy="244827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857488" y="357166"/>
            <a:ext cx="39934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I know</a:t>
            </a:r>
            <a:endParaRPr lang="ru-RU" sz="5400" b="1" dirty="0">
              <a:solidFill>
                <a:srgbClr val="66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2357454" cy="273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214290"/>
            <a:ext cx="2286016" cy="2948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6200000">
            <a:off x="6126479" y="-125743"/>
            <a:ext cx="2112328" cy="2792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6200000">
            <a:off x="575522" y="3104998"/>
            <a:ext cx="2290766" cy="3082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1880" y="3356992"/>
            <a:ext cx="2223698" cy="275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6200000">
            <a:off x="6068914" y="2217838"/>
            <a:ext cx="2284306" cy="2849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500694" y="5286388"/>
            <a:ext cx="31432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WB ex 1 p 56 </a:t>
            </a:r>
            <a:endParaRPr lang="ru-RU" sz="3200" b="1" dirty="0" smtClean="0"/>
          </a:p>
          <a:p>
            <a:r>
              <a:rPr lang="en-US" sz="3200" b="1" dirty="0" smtClean="0"/>
              <a:t> </a:t>
            </a:r>
            <a:r>
              <a:rPr lang="en-US" sz="36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  2   p 118</a:t>
            </a:r>
            <a:endParaRPr lang="ru-RU" sz="3600" b="1" dirty="0">
              <a:solidFill>
                <a:srgbClr val="CC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Управляющая кнопка: домой 8">
            <a:hlinkClick r:id="" action="ppaction://hlinkshowjump?jump=previousslide" highlightClick="1"/>
          </p:cNvPr>
          <p:cNvSpPr/>
          <p:nvPr/>
        </p:nvSpPr>
        <p:spPr>
          <a:xfrm>
            <a:off x="251520" y="6021288"/>
            <a:ext cx="648072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2595371" cy="1872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116632"/>
            <a:ext cx="3312368" cy="227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1" y="1311198"/>
            <a:ext cx="3491880" cy="2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2276872"/>
            <a:ext cx="3014507" cy="203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99792" y="2996952"/>
            <a:ext cx="3456384" cy="2411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24128" y="4595036"/>
            <a:ext cx="3419872" cy="226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Test 7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9" cstate="print"/>
          <a:stretch>
            <a:fillRect/>
          </a:stretch>
        </p:blipFill>
        <p:spPr>
          <a:xfrm>
            <a:off x="899592" y="6093296"/>
            <a:ext cx="576064" cy="576064"/>
          </a:xfrm>
          <a:prstGeom prst="rect">
            <a:avLst/>
          </a:prstGeom>
        </p:spPr>
      </p:pic>
      <p:sp>
        <p:nvSpPr>
          <p:cNvPr id="9" name="Управляющая кнопка: домой 8">
            <a:hlinkClick r:id="rId10" action="ppaction://hlinksldjump" highlightClick="1"/>
          </p:cNvPr>
          <p:cNvSpPr/>
          <p:nvPr/>
        </p:nvSpPr>
        <p:spPr>
          <a:xfrm>
            <a:off x="107504" y="6093296"/>
            <a:ext cx="57606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54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eaLnBrk="1" hangingPunct="1">
              <a:defRPr/>
            </a:pPr>
            <a:r>
              <a:rPr lang="en-US" sz="4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CC"/>
                </a:solidFill>
                <a:cs typeface="Arial"/>
              </a:rPr>
              <a:t>Past Simple</a:t>
            </a:r>
            <a:r>
              <a:rPr lang="ru-RU" sz="4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CC"/>
                </a:solidFill>
                <a:cs typeface="Arial"/>
              </a:rPr>
              <a:t/>
            </a:r>
            <a:br>
              <a:rPr lang="ru-RU" sz="48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CC"/>
                </a:solidFill>
                <a:cs typeface="Arial"/>
              </a:rPr>
            </a:br>
            <a:endParaRPr lang="ru-RU" sz="4800" dirty="0" smtClean="0"/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684213" y="1557338"/>
            <a:ext cx="2303611" cy="6477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000099"/>
                </a:solidFill>
              </a:rPr>
              <a:t>regular</a:t>
            </a:r>
            <a:endParaRPr lang="ru-RU" sz="4000" dirty="0" smtClean="0">
              <a:solidFill>
                <a:srgbClr val="000099"/>
              </a:solidFill>
            </a:endParaRP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5868144" y="1557338"/>
            <a:ext cx="2818656" cy="617537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FF0000"/>
                </a:solidFill>
              </a:rPr>
              <a:t>irregular</a:t>
            </a:r>
            <a:endParaRPr lang="ru-RU" sz="3600" dirty="0" smtClean="0">
              <a:solidFill>
                <a:srgbClr val="FF0000"/>
              </a:solidFill>
            </a:endParaRP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4"/>
          </p:nvPr>
        </p:nvSpPr>
        <p:spPr>
          <a:xfrm>
            <a:off x="4787900" y="2276873"/>
            <a:ext cx="4176713" cy="187220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6000" dirty="0" smtClean="0">
                <a:solidFill>
                  <a:srgbClr val="7030A0"/>
                </a:solidFill>
              </a:rPr>
              <a:t>V </a:t>
            </a:r>
            <a:r>
              <a:rPr lang="ru-RU" sz="5400" dirty="0" smtClean="0">
                <a:solidFill>
                  <a:srgbClr val="7030A0"/>
                </a:solidFill>
              </a:rPr>
              <a:t>меняет форму</a:t>
            </a:r>
          </a:p>
          <a:p>
            <a:pPr algn="ctr" eaLnBrk="1" hangingPunct="1">
              <a:buFontTx/>
              <a:buNone/>
            </a:pPr>
            <a:r>
              <a:rPr lang="en-US" sz="5400" dirty="0" smtClean="0">
                <a:solidFill>
                  <a:srgbClr val="000099"/>
                </a:solidFill>
              </a:rPr>
              <a:t>  </a:t>
            </a:r>
            <a:endParaRPr lang="ru-RU" sz="5400" dirty="0" smtClean="0">
              <a:solidFill>
                <a:srgbClr val="FF0000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0" y="2276872"/>
            <a:ext cx="4318000" cy="108012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6000" dirty="0" smtClean="0">
                <a:solidFill>
                  <a:srgbClr val="7030A0"/>
                </a:solidFill>
              </a:rPr>
              <a:t>V + (e)d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None/>
            </a:pPr>
            <a:endParaRPr lang="ru-RU" dirty="0" smtClean="0"/>
          </a:p>
        </p:txBody>
      </p:sp>
      <p:pic>
        <p:nvPicPr>
          <p:cNvPr id="4106" name="Picture 10" descr="http://businessolutions.biz/wp-content/gallery/1/02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504" y="166172"/>
            <a:ext cx="1656184" cy="1273988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789040"/>
            <a:ext cx="273367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4077072"/>
            <a:ext cx="280035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16" grpId="0" build="p" autoUpdateAnimBg="0"/>
      <p:bldP spid="17" grpId="0" build="p" autoUpdateAnimBg="0"/>
      <p:bldP spid="18" grpId="0" uiExpand="1" build="p" autoUpdateAnimBg="0"/>
      <p:bldP spid="1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5"/>
          <p:cNvSpPr txBox="1">
            <a:spLocks noChangeArrowheads="1"/>
          </p:cNvSpPr>
          <p:nvPr/>
        </p:nvSpPr>
        <p:spPr bwMode="auto">
          <a:xfrm>
            <a:off x="6012160" y="3284984"/>
            <a:ext cx="24482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3B0D8D"/>
                </a:solidFill>
                <a:cs typeface="Arial" charset="0"/>
              </a:rPr>
              <a:t>irregular</a:t>
            </a:r>
            <a:endParaRPr lang="en-US" sz="3600" b="1" dirty="0">
              <a:solidFill>
                <a:srgbClr val="3B0D8D"/>
              </a:solidFill>
              <a:cs typeface="Arial" charset="0"/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250825" y="333375"/>
            <a:ext cx="15128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watch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2484438" y="981075"/>
            <a:ext cx="129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play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395288" y="981075"/>
            <a:ext cx="1511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swim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1403350" y="1628775"/>
            <a:ext cx="1584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walk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411413" y="333375"/>
            <a:ext cx="16557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see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3708400" y="1628775"/>
            <a:ext cx="1584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get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323850" y="2276475"/>
            <a:ext cx="14398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take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2339975" y="2276475"/>
            <a:ext cx="12239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dance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4572000" y="333375"/>
            <a:ext cx="20875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collect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4355976" y="1052736"/>
            <a:ext cx="16557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write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7019925" y="333375"/>
            <a:ext cx="10795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cry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6875463" y="981075"/>
            <a:ext cx="18002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paint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6516688" y="1628775"/>
            <a:ext cx="1584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  <a:latin typeface="Comic Sans MS" pitchFamily="66" charset="0"/>
              </a:rPr>
              <a:t>look</a:t>
            </a:r>
            <a:endParaRPr lang="ru-RU" sz="2800" b="1" dirty="0">
              <a:solidFill>
                <a:srgbClr val="3B0D8D"/>
              </a:solidFill>
              <a:latin typeface="Comic Sans MS" pitchFamily="66" charset="0"/>
            </a:endParaRPr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4211638" y="2349500"/>
            <a:ext cx="15128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3B0D8D"/>
                </a:solidFill>
              </a:rPr>
              <a:t>sleep</a:t>
            </a:r>
            <a:endParaRPr lang="ru-RU" sz="2800" b="1" dirty="0">
              <a:solidFill>
                <a:srgbClr val="3B0D8D"/>
              </a:solidFill>
            </a:endParaRPr>
          </a:p>
        </p:txBody>
      </p:sp>
      <p:pic>
        <p:nvPicPr>
          <p:cNvPr id="6164" name="Picture 2" descr="http://im3-tub-ru.yandex.net/i?id=340908349-0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05064"/>
            <a:ext cx="2087563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4" descr="http://im3-tub-ru.yandex.net/i?id=340908349-07-72&amp;n=2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868144" y="4005064"/>
            <a:ext cx="1939925" cy="1903413"/>
          </a:xfrm>
          <a:noFill/>
        </p:spPr>
      </p:pic>
      <p:sp>
        <p:nvSpPr>
          <p:cNvPr id="23" name="TextBox 22"/>
          <p:cNvSpPr txBox="1"/>
          <p:nvPr/>
        </p:nvSpPr>
        <p:spPr>
          <a:xfrm>
            <a:off x="971600" y="3212976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regular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4 L 0.05139 0.60624 " pathEditMode="relative" ptsTypes="AA">
                                      <p:cBhvr>
                                        <p:cTn id="6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0.03518 L 0.37413 0.62314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85185E-6 L -0.40156 0.59375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" y="2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44444E-6 L -0.59445 0.58125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7" y="2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77556E-17 L 0.65764 0.5287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" y="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6 L -0.11024 0.53565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85185E-6 L 0.20486 0.5564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0.01435 L -0.63386 0.53935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23 0.02477 L -0.04722 0.45533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41 0.01436 L 0.2835 0.44491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6 L -0.62205 0.44027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0.65365 0.33981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7" y="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111E-6 L -0.12205 0.39236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" y="1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96296E-6 L 0.23246 0.41319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3" grpId="0"/>
      <p:bldP spid="3094" grpId="0"/>
      <p:bldP spid="3095" grpId="0"/>
      <p:bldP spid="3096" grpId="0"/>
      <p:bldP spid="3097" grpId="0"/>
      <p:bldP spid="3098" grpId="0"/>
      <p:bldP spid="3099" grpId="0"/>
      <p:bldP spid="3100" grpId="0"/>
      <p:bldP spid="3101" grpId="0"/>
      <p:bldP spid="3102" grpId="0"/>
      <p:bldP spid="3103" grpId="0"/>
      <p:bldP spid="3104" grpId="0"/>
      <p:bldP spid="3105" grpId="0"/>
      <p:bldP spid="31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26" name="Picture 22" descr="http://im0-tub-ru.yandex.net/i?id=450673841-60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57555" y="3109090"/>
            <a:ext cx="1571636" cy="927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6" name="Picture 2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714356"/>
            <a:ext cx="1150938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1571604" y="214290"/>
            <a:ext cx="6048672" cy="695570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ln w="31550" cmpd="sng">
                  <a:gradFill>
                    <a:gsLst>
                      <a:gs pos="70000">
                        <a:srgbClr val="0000FF"/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/>
                </a:solidFill>
                <a:effectLst>
                  <a:innerShdw blurRad="63500" dist="50800" dir="13500000">
                    <a:srgbClr val="0000FF">
                      <a:alpha val="50000"/>
                    </a:srgbClr>
                  </a:innerShdw>
                </a:effectLst>
                <a:latin typeface="Comic Sans MS" pitchFamily="66" charset="0"/>
              </a:rPr>
              <a:t>Let’s play puzzles</a:t>
            </a:r>
            <a:endParaRPr lang="ru-RU" dirty="0"/>
          </a:p>
        </p:txBody>
      </p:sp>
      <p:pic>
        <p:nvPicPr>
          <p:cNvPr id="47108" name="Picture 4" descr="http://blog.etoncorp.com/wp-content/uploads/2012/01/solar-power-sun.gif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857488" y="928670"/>
            <a:ext cx="1079500" cy="1030288"/>
          </a:xfrm>
          <a:noFill/>
        </p:spPr>
      </p:pic>
      <p:pic>
        <p:nvPicPr>
          <p:cNvPr id="18" name="Picture 4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1000108"/>
            <a:ext cx="1055688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0" name="Picture 6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7" y="874294"/>
            <a:ext cx="1214414" cy="1160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2" name="Picture 8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9106" y="5072074"/>
            <a:ext cx="1270084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4" name="Picture 10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3284984"/>
            <a:ext cx="1208233" cy="1155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6" name="Picture 12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292677"/>
            <a:ext cx="1273176" cy="1215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8" name="Picture 14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2857496"/>
            <a:ext cx="1187450" cy="113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20" name="Picture 16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1" y="5643578"/>
            <a:ext cx="1122513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22" name="Picture 18" descr="http://blog.etoncorp.com/wp-content/uploads/2012/01/solar-power-su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90902" y="2928934"/>
            <a:ext cx="1284490" cy="1228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3000364" y="1142984"/>
            <a:ext cx="7207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99"/>
                </a:solidFill>
              </a:rPr>
              <a:t> go</a:t>
            </a:r>
            <a:endParaRPr lang="ru-RU" sz="2400" dirty="0"/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2214546" y="3214686"/>
            <a:ext cx="682626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99"/>
                </a:solidFill>
              </a:rPr>
              <a:t>see</a:t>
            </a:r>
            <a:endParaRPr lang="ru-RU" sz="2000" dirty="0"/>
          </a:p>
        </p:txBody>
      </p:sp>
      <p:sp>
        <p:nvSpPr>
          <p:cNvPr id="31" name="Прямоугольник 30"/>
          <p:cNvSpPr>
            <a:spLocks noChangeArrowheads="1"/>
          </p:cNvSpPr>
          <p:nvPr/>
        </p:nvSpPr>
        <p:spPr bwMode="auto">
          <a:xfrm>
            <a:off x="5214942" y="3357562"/>
            <a:ext cx="9366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>
                <a:solidFill>
                  <a:srgbClr val="000099"/>
                </a:solidFill>
              </a:rPr>
              <a:t> have</a:t>
            </a:r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500034" y="1142984"/>
            <a:ext cx="6127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>
                <a:solidFill>
                  <a:srgbClr val="000099"/>
                </a:solidFill>
              </a:rPr>
              <a:t>say</a:t>
            </a: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5929322" y="1357298"/>
            <a:ext cx="6985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>
                <a:solidFill>
                  <a:srgbClr val="000099"/>
                </a:solidFill>
              </a:rPr>
              <a:t>take</a:t>
            </a:r>
          </a:p>
        </p:txBody>
      </p:sp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8215338" y="1357298"/>
            <a:ext cx="7207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>
                <a:solidFill>
                  <a:srgbClr val="000099"/>
                </a:solidFill>
              </a:rPr>
              <a:t>give</a:t>
            </a: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2214546" y="4500570"/>
            <a:ext cx="9255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0099"/>
                </a:solidFill>
              </a:rPr>
              <a:t>come</a:t>
            </a:r>
            <a:endParaRPr lang="ru-RU" dirty="0"/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8028384" y="3645024"/>
            <a:ext cx="8370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  </a:t>
            </a:r>
            <a:r>
              <a:rPr lang="en-US" sz="2400" b="1" dirty="0" smtClean="0">
                <a:solidFill>
                  <a:srgbClr val="000099"/>
                </a:solidFill>
              </a:rPr>
              <a:t>win</a:t>
            </a:r>
            <a:endParaRPr lang="ru-RU" sz="2000" dirty="0"/>
          </a:p>
        </p:txBody>
      </p:sp>
      <p:sp>
        <p:nvSpPr>
          <p:cNvPr id="37" name="Прямоугольник 36"/>
          <p:cNvSpPr>
            <a:spLocks noChangeArrowheads="1"/>
          </p:cNvSpPr>
          <p:nvPr/>
        </p:nvSpPr>
        <p:spPr bwMode="auto">
          <a:xfrm>
            <a:off x="6516688" y="4221163"/>
            <a:ext cx="3257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99"/>
                </a:solidFill>
              </a:rPr>
              <a:t>  </a:t>
            </a:r>
            <a:endParaRPr lang="ru-RU" sz="2000" dirty="0"/>
          </a:p>
        </p:txBody>
      </p:sp>
      <p:pic>
        <p:nvPicPr>
          <p:cNvPr id="47124" name="Picture 20" descr="http://im0-tub-ru.yandex.net/i?id=450673841-60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643702" y="1928802"/>
            <a:ext cx="1655762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28" name="Picture 24" descr="http://im0-tub-ru.yandex.net/i?id=450673841-60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929190" y="5000636"/>
            <a:ext cx="1714512" cy="101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0" name="Picture 26" descr="http://im0-tub-ru.yandex.net/i?id=450673841-60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0" y="3000372"/>
            <a:ext cx="160655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2" name="Picture 28" descr="http://im0-tub-ru.yandex.net/i?id=450673841-60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57224" y="5794375"/>
            <a:ext cx="1800225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4" name="Picture 30" descr="http://im0-tub-ru.yandex.net/i?id=450673841-60-72&amp;n=2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357951" y="3593228"/>
            <a:ext cx="1571636" cy="92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6" name="Picture 32" descr="http://im0-tub-ru.yandex.net/i?id=450673841-60-72&amp;n=21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857356" y="4572008"/>
            <a:ext cx="1857388" cy="1097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38" name="Picture 34" descr="http://im0-tub-ru.yandex.net/i?id=450673841-60-72&amp;n=21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214414" y="1714488"/>
            <a:ext cx="1643073" cy="97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40" name="Picture 36" descr="http://im0-tub-ru.yandex.net/i?id=450673841-60-72&amp;n=21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929058" y="1812885"/>
            <a:ext cx="1643074" cy="969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42" name="Picture 38" descr="http://im0-tub-ru.yandex.net/i?id=450673841-60-72&amp;n=21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7558088" y="4929198"/>
            <a:ext cx="158591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7000892" y="2214554"/>
            <a:ext cx="850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A50021"/>
                </a:solidFill>
              </a:rPr>
              <a:t>saw</a:t>
            </a:r>
            <a:r>
              <a:rPr lang="en-US" sz="2400" b="1" dirty="0">
                <a:solidFill>
                  <a:srgbClr val="000099"/>
                </a:solidFill>
              </a:rPr>
              <a:t> </a:t>
            </a:r>
            <a:endParaRPr lang="ru-RU" sz="2400" dirty="0"/>
          </a:p>
        </p:txBody>
      </p:sp>
      <p:sp>
        <p:nvSpPr>
          <p:cNvPr id="50" name="Прямоугольник 49"/>
          <p:cNvSpPr>
            <a:spLocks noChangeArrowheads="1"/>
          </p:cNvSpPr>
          <p:nvPr/>
        </p:nvSpPr>
        <p:spPr bwMode="auto">
          <a:xfrm>
            <a:off x="4284663" y="3716338"/>
            <a:ext cx="247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A50021"/>
                </a:solidFill>
              </a:rPr>
              <a:t> </a:t>
            </a:r>
            <a:endParaRPr lang="ru-RU"/>
          </a:p>
        </p:txBody>
      </p:sp>
      <p:sp>
        <p:nvSpPr>
          <p:cNvPr id="52" name="Прямоугольник 51"/>
          <p:cNvSpPr>
            <a:spLocks noChangeArrowheads="1"/>
          </p:cNvSpPr>
          <p:nvPr/>
        </p:nvSpPr>
        <p:spPr bwMode="auto">
          <a:xfrm>
            <a:off x="2195513" y="5013325"/>
            <a:ext cx="885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A50021"/>
                </a:solidFill>
              </a:rPr>
              <a:t>went</a:t>
            </a:r>
            <a:endParaRPr lang="ru-RU" sz="2400" dirty="0"/>
          </a:p>
        </p:txBody>
      </p:sp>
      <p:sp>
        <p:nvSpPr>
          <p:cNvPr id="53" name="Прямоугольник 52"/>
          <p:cNvSpPr>
            <a:spLocks noChangeArrowheads="1"/>
          </p:cNvSpPr>
          <p:nvPr/>
        </p:nvSpPr>
        <p:spPr bwMode="auto">
          <a:xfrm>
            <a:off x="4357686" y="2071678"/>
            <a:ext cx="7318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A50021"/>
                </a:solidFill>
              </a:rPr>
              <a:t>had</a:t>
            </a:r>
            <a:endParaRPr lang="ru-RU" sz="2400" dirty="0"/>
          </a:p>
        </p:txBody>
      </p:sp>
      <p:sp>
        <p:nvSpPr>
          <p:cNvPr id="54" name="Прямоугольник 53"/>
          <p:cNvSpPr>
            <a:spLocks noChangeArrowheads="1"/>
          </p:cNvSpPr>
          <p:nvPr/>
        </p:nvSpPr>
        <p:spPr bwMode="auto">
          <a:xfrm>
            <a:off x="1214414" y="6000768"/>
            <a:ext cx="800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A50021"/>
                </a:solidFill>
              </a:rPr>
              <a:t>said</a:t>
            </a:r>
            <a:endParaRPr lang="ru-RU" sz="2400" dirty="0"/>
          </a:p>
        </p:txBody>
      </p:sp>
      <p:sp>
        <p:nvSpPr>
          <p:cNvPr id="55" name="Прямоугольник 54"/>
          <p:cNvSpPr>
            <a:spLocks noChangeArrowheads="1"/>
          </p:cNvSpPr>
          <p:nvPr/>
        </p:nvSpPr>
        <p:spPr bwMode="auto">
          <a:xfrm>
            <a:off x="1571604" y="2071678"/>
            <a:ext cx="8334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A50021"/>
                </a:solidFill>
              </a:rPr>
              <a:t>took</a:t>
            </a:r>
            <a:endParaRPr lang="ru-RU" sz="2400" dirty="0"/>
          </a:p>
        </p:txBody>
      </p:sp>
      <p:sp>
        <p:nvSpPr>
          <p:cNvPr id="56" name="Прямоугольник 55"/>
          <p:cNvSpPr>
            <a:spLocks noChangeArrowheads="1"/>
          </p:cNvSpPr>
          <p:nvPr/>
        </p:nvSpPr>
        <p:spPr bwMode="auto">
          <a:xfrm>
            <a:off x="3643306" y="3357562"/>
            <a:ext cx="971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A50021"/>
                </a:solidFill>
              </a:rPr>
              <a:t>gave</a:t>
            </a:r>
            <a:r>
              <a:rPr lang="ru-RU" sz="2400" dirty="0">
                <a:solidFill>
                  <a:srgbClr val="000099"/>
                </a:solidFill>
              </a:rPr>
              <a:t> </a:t>
            </a:r>
            <a:endParaRPr lang="ru-RU" sz="2400" dirty="0"/>
          </a:p>
        </p:txBody>
      </p:sp>
      <p:sp>
        <p:nvSpPr>
          <p:cNvPr id="57" name="Прямоугольник 56"/>
          <p:cNvSpPr>
            <a:spLocks noChangeArrowheads="1"/>
          </p:cNvSpPr>
          <p:nvPr/>
        </p:nvSpPr>
        <p:spPr bwMode="auto">
          <a:xfrm>
            <a:off x="5072066" y="5286388"/>
            <a:ext cx="12891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A50021"/>
                </a:solidFill>
              </a:rPr>
              <a:t>bought</a:t>
            </a:r>
            <a:r>
              <a:rPr lang="ru-RU" dirty="0" smtClean="0">
                <a:solidFill>
                  <a:srgbClr val="000099"/>
                </a:solidFill>
              </a:rPr>
              <a:t> </a:t>
            </a:r>
            <a:endParaRPr lang="ru-RU" dirty="0"/>
          </a:p>
        </p:txBody>
      </p:sp>
      <p:sp>
        <p:nvSpPr>
          <p:cNvPr id="58" name="Прямоугольник 57"/>
          <p:cNvSpPr>
            <a:spLocks noChangeArrowheads="1"/>
          </p:cNvSpPr>
          <p:nvPr/>
        </p:nvSpPr>
        <p:spPr bwMode="auto">
          <a:xfrm>
            <a:off x="428596" y="3214686"/>
            <a:ext cx="8627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A50021"/>
                </a:solidFill>
              </a:rPr>
              <a:t>won</a:t>
            </a:r>
            <a:r>
              <a:rPr lang="ru-RU" dirty="0" smtClean="0">
                <a:solidFill>
                  <a:srgbClr val="000099"/>
                </a:solidFill>
              </a:rPr>
              <a:t> </a:t>
            </a:r>
            <a:endParaRPr lang="ru-RU" dirty="0"/>
          </a:p>
        </p:txBody>
      </p:sp>
      <p:sp>
        <p:nvSpPr>
          <p:cNvPr id="59" name="Прямоугольник 58"/>
          <p:cNvSpPr>
            <a:spLocks noChangeArrowheads="1"/>
          </p:cNvSpPr>
          <p:nvPr/>
        </p:nvSpPr>
        <p:spPr bwMode="auto">
          <a:xfrm>
            <a:off x="7786710" y="5143512"/>
            <a:ext cx="1038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A50021"/>
                </a:solidFill>
              </a:rPr>
              <a:t>came</a:t>
            </a:r>
            <a:r>
              <a:rPr lang="ru-RU" dirty="0">
                <a:solidFill>
                  <a:srgbClr val="000099"/>
                </a:solidFill>
              </a:rPr>
              <a:t> </a:t>
            </a:r>
            <a:endParaRPr lang="ru-RU" dirty="0"/>
          </a:p>
        </p:txBody>
      </p:sp>
      <p:sp>
        <p:nvSpPr>
          <p:cNvPr id="60" name="Прямоугольник 59"/>
          <p:cNvSpPr>
            <a:spLocks noChangeArrowheads="1"/>
          </p:cNvSpPr>
          <p:nvPr/>
        </p:nvSpPr>
        <p:spPr bwMode="auto">
          <a:xfrm>
            <a:off x="6715140" y="3857628"/>
            <a:ext cx="10230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A50021"/>
                </a:solidFill>
              </a:rPr>
              <a:t>drank</a:t>
            </a:r>
            <a:endParaRPr lang="ru-RU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357158" y="4714884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come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929058" y="5429264"/>
            <a:ext cx="936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drink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786578" y="592933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buy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4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4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2000"/>
                                        <p:tgtEl>
                                          <p:spTgt spid="4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2000"/>
                                        <p:tgtEl>
                                          <p:spTgt spid="4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4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2000"/>
                                        <p:tgtEl>
                                          <p:spTgt spid="4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4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2000"/>
                                        <p:tgtEl>
                                          <p:spTgt spid="4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8" dur="2000"/>
                                        <p:tgtEl>
                                          <p:spTgt spid="4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49" grpId="0"/>
      <p:bldP spid="50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en-US" sz="4000" b="1" dirty="0" smtClean="0">
                <a:solidFill>
                  <a:srgbClr val="800000"/>
                </a:solidFill>
              </a:rPr>
              <a:t>What did Larry do last Sunday?</a:t>
            </a:r>
            <a:endParaRPr lang="ru-RU" sz="40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908720"/>
            <a:ext cx="1263894" cy="1391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780928"/>
            <a:ext cx="1755461" cy="145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2780928"/>
            <a:ext cx="1817038" cy="1534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2780928"/>
            <a:ext cx="1331640" cy="1638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51720" y="5157192"/>
            <a:ext cx="1446119" cy="1533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1880" y="2780928"/>
            <a:ext cx="1516332" cy="150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Текст 13"/>
          <p:cNvSpPr>
            <a:spLocks noGrp="1"/>
          </p:cNvSpPr>
          <p:nvPr>
            <p:ph type="body" sz="half" idx="1"/>
          </p:nvPr>
        </p:nvSpPr>
        <p:spPr>
          <a:xfrm>
            <a:off x="179512" y="476672"/>
            <a:ext cx="4532312" cy="572149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In the morning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 the afternoon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 the evening  </a:t>
            </a:r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sz="half" idx="2"/>
          </p:nvPr>
        </p:nvSpPr>
        <p:spPr>
          <a:xfrm>
            <a:off x="7164288" y="3861048"/>
            <a:ext cx="1522512" cy="136815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31840" y="692696"/>
            <a:ext cx="1526397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8184" y="692696"/>
            <a:ext cx="1384899" cy="1470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08930" y="5229200"/>
            <a:ext cx="2035070" cy="141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07504" y="5229200"/>
            <a:ext cx="1940523" cy="143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72000" y="692696"/>
            <a:ext cx="1569508" cy="1424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40352" y="692696"/>
            <a:ext cx="1286835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92280" y="2780928"/>
            <a:ext cx="1667074" cy="163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63888" y="4725144"/>
            <a:ext cx="2141905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651931" y="5085184"/>
            <a:ext cx="1440350" cy="1611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Управляющая кнопка: домой 19">
            <a:hlinkClick r:id="rId17" action="ppaction://hlinksldjump" highlightClick="1"/>
          </p:cNvPr>
          <p:cNvSpPr/>
          <p:nvPr/>
        </p:nvSpPr>
        <p:spPr>
          <a:xfrm>
            <a:off x="8460432" y="0"/>
            <a:ext cx="504056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5"/>
          <p:cNvSpPr>
            <a:spLocks noGrp="1"/>
          </p:cNvSpPr>
          <p:nvPr>
            <p:ph idx="4294967295"/>
          </p:nvPr>
        </p:nvSpPr>
        <p:spPr>
          <a:xfrm>
            <a:off x="179388" y="188913"/>
            <a:ext cx="8447087" cy="6481762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dirty="0" smtClean="0">
                <a:solidFill>
                  <a:srgbClr val="000099"/>
                </a:solidFill>
              </a:rPr>
              <a:t>Dear Jim,</a:t>
            </a:r>
          </a:p>
          <a:p>
            <a:pPr>
              <a:buFontTx/>
              <a:buNone/>
            </a:pPr>
            <a:r>
              <a:rPr lang="en-US" sz="2800" dirty="0" smtClean="0">
                <a:solidFill>
                  <a:srgbClr val="000099"/>
                </a:solidFill>
              </a:rPr>
              <a:t>          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Last month I (</a:t>
            </a:r>
            <a:r>
              <a:rPr lang="en-US" sz="2800" dirty="0" smtClean="0">
                <a:solidFill>
                  <a:srgbClr val="800000"/>
                </a:solidFill>
              </a:rPr>
              <a:t>be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</a:t>
            </a:r>
            <a:r>
              <a:rPr lang="en-US" sz="2800" u="sng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was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at </a:t>
            </a:r>
            <a:r>
              <a:rPr lang="en-US" sz="28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Chatterplace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. I (</a:t>
            </a:r>
            <a:r>
              <a:rPr lang="en-US" sz="2800" dirty="0" smtClean="0">
                <a:solidFill>
                  <a:srgbClr val="800000"/>
                </a:solidFill>
              </a:rPr>
              <a:t>have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  a good time there. I (</a:t>
            </a:r>
            <a:r>
              <a:rPr lang="en-US" sz="2800" dirty="0" smtClean="0">
                <a:solidFill>
                  <a:srgbClr val="800000"/>
                </a:solidFill>
              </a:rPr>
              <a:t>live</a:t>
            </a:r>
            <a:r>
              <a:rPr lang="en-US" sz="24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  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in a small but nice room. When it (</a:t>
            </a:r>
            <a:r>
              <a:rPr lang="en-US" sz="2800" dirty="0" smtClean="0">
                <a:solidFill>
                  <a:srgbClr val="800000"/>
                </a:solidFill>
              </a:rPr>
              <a:t>be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 fine and warm, I (</a:t>
            </a:r>
            <a:r>
              <a:rPr lang="en-US" sz="2800" dirty="0" smtClean="0">
                <a:solidFill>
                  <a:srgbClr val="800000"/>
                </a:solidFill>
              </a:rPr>
              <a:t>go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 for a walk and (</a:t>
            </a:r>
            <a:r>
              <a:rPr lang="en-US" sz="2800" dirty="0" smtClean="0">
                <a:solidFill>
                  <a:srgbClr val="800000"/>
                </a:solidFill>
              </a:rPr>
              <a:t>play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 tennis.</a:t>
            </a:r>
          </a:p>
          <a:p>
            <a:pPr>
              <a:buFontTx/>
              <a:buNone/>
            </a:pP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          I (</a:t>
            </a:r>
            <a:r>
              <a:rPr lang="en-US" sz="2800" dirty="0" smtClean="0">
                <a:solidFill>
                  <a:srgbClr val="800000"/>
                </a:solidFill>
              </a:rPr>
              <a:t>help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____ Miss Chatter to feed the animals. I (</a:t>
            </a:r>
            <a:r>
              <a:rPr lang="en-US" sz="2800" dirty="0" smtClean="0">
                <a:solidFill>
                  <a:srgbClr val="800000"/>
                </a:solidFill>
              </a:rPr>
              <a:t>learn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____ to ride a horse. When it (</a:t>
            </a:r>
            <a:r>
              <a:rPr lang="en-US" sz="2800" dirty="0" smtClean="0">
                <a:solidFill>
                  <a:srgbClr val="800000"/>
                </a:solidFill>
              </a:rPr>
              <a:t>be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 sunny, I (</a:t>
            </a:r>
            <a:r>
              <a:rPr lang="en-US" sz="2800" dirty="0" smtClean="0">
                <a:solidFill>
                  <a:srgbClr val="800000"/>
                </a:solidFill>
              </a:rPr>
              <a:t>swim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  in a nearby river. I (</a:t>
            </a:r>
            <a:r>
              <a:rPr lang="en-US" sz="2800" dirty="0" smtClean="0">
                <a:solidFill>
                  <a:srgbClr val="800000"/>
                </a:solidFill>
              </a:rPr>
              <a:t>see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 a lot of beautiful places. I (</a:t>
            </a:r>
            <a:r>
              <a:rPr lang="en-US" sz="2800" dirty="0" smtClean="0">
                <a:solidFill>
                  <a:srgbClr val="800000"/>
                </a:solidFill>
              </a:rPr>
              <a:t>visit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____ Tony and (</a:t>
            </a:r>
            <a:r>
              <a:rPr lang="en-US" sz="2800" dirty="0" smtClean="0">
                <a:solidFill>
                  <a:srgbClr val="800000"/>
                </a:solidFill>
              </a:rPr>
              <a:t>listen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 ____ to his new fairy tale.</a:t>
            </a:r>
          </a:p>
          <a:p>
            <a:pPr>
              <a:buFontTx/>
              <a:buNone/>
            </a:pP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          I (</a:t>
            </a:r>
            <a:r>
              <a:rPr lang="en-US" sz="2800" dirty="0" smtClean="0">
                <a:solidFill>
                  <a:srgbClr val="800000"/>
                </a:solidFill>
              </a:rPr>
              <a:t>like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)____ my holidays. I’ll come back to </a:t>
            </a:r>
            <a:r>
              <a:rPr lang="en-US" sz="2800" dirty="0" err="1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Chatterplace</a:t>
            </a: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next year. Would you like to go with me?</a:t>
            </a:r>
          </a:p>
          <a:p>
            <a:pPr>
              <a:buFontTx/>
              <a:buNone/>
            </a:pPr>
            <a:r>
              <a:rPr lang="en-US" sz="2800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          Please write back. Yours, Ben.</a:t>
            </a:r>
          </a:p>
          <a:p>
            <a:pPr>
              <a:buFontTx/>
              <a:buNone/>
            </a:pPr>
            <a:r>
              <a:rPr lang="en-US" sz="2800" dirty="0" smtClean="0">
                <a:solidFill>
                  <a:srgbClr val="000099"/>
                </a:solidFill>
              </a:rPr>
              <a:t>     </a:t>
            </a:r>
            <a:endParaRPr lang="en-US" sz="2800" dirty="0" smtClean="0">
              <a:solidFill>
                <a:srgbClr val="000099"/>
              </a:solidFill>
            </a:endParaRPr>
          </a:p>
          <a:p>
            <a:pPr>
              <a:buFontTx/>
              <a:buNone/>
            </a:pPr>
            <a:endParaRPr lang="ru-RU" sz="2800" dirty="0" smtClean="0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1619250" y="1125538"/>
            <a:ext cx="7858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had</a:t>
            </a:r>
            <a:endParaRPr lang="ru-RU" sz="240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6443663" y="1125538"/>
            <a:ext cx="820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liv</a:t>
            </a:r>
            <a:r>
              <a:rPr lang="en-US" sz="2400">
                <a:solidFill>
                  <a:srgbClr val="C00000"/>
                </a:solidFill>
              </a:rPr>
              <a:t>ed</a:t>
            </a:r>
            <a:endParaRPr lang="ru-RU" sz="240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5795963" y="1557338"/>
            <a:ext cx="7334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was</a:t>
            </a:r>
            <a:endParaRPr lang="ru-RU" sz="240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483768" y="1988840"/>
            <a:ext cx="9144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wen</a:t>
            </a:r>
            <a:r>
              <a:rPr lang="en-US" sz="2800">
                <a:solidFill>
                  <a:srgbClr val="C00000"/>
                </a:solidFill>
              </a:rPr>
              <a:t>t</a:t>
            </a:r>
            <a:r>
              <a:rPr lang="en-US">
                <a:solidFill>
                  <a:srgbClr val="C00000"/>
                </a:solidFill>
              </a:rPr>
              <a:t> </a:t>
            </a:r>
            <a:endParaRPr lang="ru-RU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339975" y="2565400"/>
            <a:ext cx="1111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help</a:t>
            </a:r>
            <a:r>
              <a:rPr lang="en-US" sz="2400">
                <a:solidFill>
                  <a:srgbClr val="C00000"/>
                </a:solidFill>
              </a:rPr>
              <a:t>ed</a:t>
            </a:r>
            <a:endParaRPr lang="ru-RU" sz="24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6372225" y="2060575"/>
            <a:ext cx="1016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000099"/>
                </a:solidFill>
              </a:rPr>
              <a:t>pla</a:t>
            </a:r>
            <a:r>
              <a:rPr lang="en-US" sz="2200">
                <a:solidFill>
                  <a:srgbClr val="C00000"/>
                </a:solidFill>
              </a:rPr>
              <a:t>yed</a:t>
            </a:r>
            <a:endParaRPr lang="ru-RU" sz="220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203575" y="2997200"/>
            <a:ext cx="11271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dirty="0" smtClean="0">
                <a:solidFill>
                  <a:srgbClr val="000099"/>
                </a:solidFill>
              </a:rPr>
              <a:t>learn</a:t>
            </a:r>
            <a:r>
              <a:rPr lang="en-US" sz="2200" dirty="0" smtClean="0">
                <a:solidFill>
                  <a:srgbClr val="C00000"/>
                </a:solidFill>
              </a:rPr>
              <a:t>ed</a:t>
            </a:r>
            <a:endParaRPr lang="ru-RU" sz="2200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258888" y="3357563"/>
            <a:ext cx="7334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was</a:t>
            </a:r>
            <a:endParaRPr lang="ru-RU" sz="240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4427984" y="3356992"/>
            <a:ext cx="9893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swam</a:t>
            </a:r>
            <a:endParaRPr lang="ru-RU" sz="2400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03350" y="3789363"/>
            <a:ext cx="733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0000"/>
                </a:solidFill>
              </a:rPr>
              <a:t>saw</a:t>
            </a:r>
            <a:endParaRPr lang="ru-RU" sz="240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7092950" y="3789363"/>
            <a:ext cx="1057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visit</a:t>
            </a:r>
            <a:r>
              <a:rPr lang="en-US" sz="2400">
                <a:solidFill>
                  <a:srgbClr val="C00000"/>
                </a:solidFill>
              </a:rPr>
              <a:t>ed</a:t>
            </a:r>
            <a:endParaRPr lang="ru-RU" sz="240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203848" y="4293096"/>
            <a:ext cx="10699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99"/>
                </a:solidFill>
              </a:rPr>
              <a:t>listen</a:t>
            </a:r>
            <a:r>
              <a:rPr lang="en-US" sz="2000" dirty="0">
                <a:solidFill>
                  <a:srgbClr val="C00000"/>
                </a:solidFill>
              </a:rPr>
              <a:t>ed</a:t>
            </a:r>
            <a:endParaRPr lang="ru-RU" sz="2000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268538" y="4724400"/>
            <a:ext cx="819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</a:rPr>
              <a:t>lik</a:t>
            </a:r>
            <a:r>
              <a:rPr lang="en-US" sz="2400">
                <a:solidFill>
                  <a:srgbClr val="C00000"/>
                </a:solidFill>
              </a:rPr>
              <a:t>ed</a:t>
            </a:r>
            <a:endParaRPr lang="ru-RU" sz="2400"/>
          </a:p>
        </p:txBody>
      </p:sp>
      <p:pic>
        <p:nvPicPr>
          <p:cNvPr id="12304" name="Picture 6" descr="http://im0-tub-ru.yandex.net/i?id=311036646-23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64288" y="5589240"/>
            <a:ext cx="1832467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Управляющая кнопка: домой 16">
            <a:hlinkClick r:id="rId3" action="ppaction://hlinksldjump" highlightClick="1"/>
          </p:cNvPr>
          <p:cNvSpPr/>
          <p:nvPr/>
        </p:nvSpPr>
        <p:spPr>
          <a:xfrm>
            <a:off x="0" y="6165304"/>
            <a:ext cx="755576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2182</TotalTime>
  <Words>307</Words>
  <Application>Microsoft Office PowerPoint</Application>
  <PresentationFormat>Экран (4:3)</PresentationFormat>
  <Paragraphs>88</Paragraphs>
  <Slides>11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Оформление по умолчанию</vt:lpstr>
      <vt:lpstr>Слайд 1</vt:lpstr>
      <vt:lpstr>Слайд 2</vt:lpstr>
      <vt:lpstr>Слайд 3</vt:lpstr>
      <vt:lpstr>Слайд 4</vt:lpstr>
      <vt:lpstr>Past Simple </vt:lpstr>
      <vt:lpstr>Слайд 6</vt:lpstr>
      <vt:lpstr>Let’s play puzzles</vt:lpstr>
      <vt:lpstr>What did Larry do last Sunday?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UserHP8</cp:lastModifiedBy>
  <cp:revision>138</cp:revision>
  <dcterms:created xsi:type="dcterms:W3CDTF">2010-01-24T13:56:58Z</dcterms:created>
  <dcterms:modified xsi:type="dcterms:W3CDTF">2016-04-15T07:52:26Z</dcterms:modified>
</cp:coreProperties>
</file>